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61" r:id="rId6"/>
    <p:sldId id="269" r:id="rId7"/>
    <p:sldId id="262" r:id="rId8"/>
    <p:sldId id="264" r:id="rId9"/>
    <p:sldId id="263" r:id="rId10"/>
    <p:sldId id="266" r:id="rId11"/>
    <p:sldId id="265" r:id="rId12"/>
    <p:sldId id="267" r:id="rId13"/>
    <p:sldId id="25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3B1F"/>
    <a:srgbClr val="90CAD0"/>
    <a:srgbClr val="54A2E2"/>
    <a:srgbClr val="D8B088"/>
    <a:srgbClr val="FFCC99"/>
    <a:srgbClr val="FFD0B9"/>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solidFill>
                  <a:srgbClr val="D8B088"/>
                </a:solidFill>
                <a:effectLst>
                  <a:outerShdw blurRad="127000" dist="200000" dir="2700000" algn="tl" rotWithShape="0">
                    <a:srgbClr val="000000">
                      <a:alpha val="30000"/>
                    </a:srgbClr>
                  </a:outerShdw>
                </a:effectLst>
                <a:latin typeface="Byington" panose="02000505080000020003" pitchFamily="2" charset="0"/>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FBF7B12-FC39-4592-87A0-DAB5A82B9EA6}" type="datetimeFigureOut">
              <a:rPr lang="en-US" smtClean="0"/>
              <a:t>10/30/2017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CDF3652-7ADB-4C39-B5AC-2634181AB22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normAutofit/>
          </a:bodyPr>
          <a:lstStyle>
            <a:lvl1pPr marL="0" indent="0" algn="ctr">
              <a:buNone/>
              <a:defRPr sz="3200">
                <a:solidFill>
                  <a:srgbClr val="FFD0B9"/>
                </a:solidFill>
                <a:effectLst>
                  <a:outerShdw blurRad="38100" dist="38100" dir="2700000" algn="tl">
                    <a:srgbClr val="000000">
                      <a:alpha val="43137"/>
                    </a:srgbClr>
                  </a:outerShdw>
                </a:effectLst>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F7B12-FC39-4592-87A0-DAB5A82B9EA6}"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F7B12-FC39-4592-87A0-DAB5A82B9EA6}"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solidFill>
                  <a:schemeClr val="accent2">
                    <a:lumMod val="20000"/>
                    <a:lumOff val="80000"/>
                  </a:schemeClr>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marL="548640" indent="-411480">
              <a:buFont typeface="Wingdings" panose="05000000000000000000" pitchFamily="2" charset="2"/>
              <a:buChar char="v"/>
              <a:defRPr sz="3600">
                <a:solidFill>
                  <a:schemeClr val="tx1"/>
                </a:solidFill>
              </a:defRPr>
            </a:lvl1pPr>
            <a:lvl2pPr marL="868680" indent="-283464">
              <a:buFont typeface="Arial" panose="020B0604020202020204" pitchFamily="34" charset="0"/>
              <a:buChar char="•"/>
              <a:defRPr sz="3200">
                <a:solidFill>
                  <a:schemeClr val="tx1"/>
                </a:solidFill>
              </a:defRPr>
            </a:lvl2pPr>
            <a:lvl3pPr marL="1133856" indent="-228600">
              <a:buSzPct val="50000"/>
              <a:buFont typeface="Courier New" panose="02070309020205020404" pitchFamily="49" charset="0"/>
              <a:buChar char="o"/>
              <a:defRPr sz="2800">
                <a:solidFill>
                  <a:schemeClr val="tx1"/>
                </a:solidFill>
              </a:defRPr>
            </a:lvl3pPr>
            <a:lvl4pPr>
              <a:defRPr sz="2800">
                <a:solidFill>
                  <a:schemeClr val="tx1"/>
                </a:solidFill>
              </a:defRPr>
            </a:lvl4pPr>
            <a:lvl5pPr>
              <a:defRPr sz="2800">
                <a:solidFill>
                  <a:schemeClr val="tx1"/>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FBF7B12-FC39-4592-87A0-DAB5A82B9EA6}"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BF7B12-FC39-4592-87A0-DAB5A82B9EA6}"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CDF3652-7ADB-4C39-B5AC-2634181AB2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BF7B12-FC39-4592-87A0-DAB5A82B9EA6}"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BF7B12-FC39-4592-87A0-DAB5A82B9EA6}"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BF7B12-FC39-4592-87A0-DAB5A82B9EA6}"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F7B12-FC39-4592-87A0-DAB5A82B9EA6}"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BF7B12-FC39-4592-87A0-DAB5A82B9EA6}"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BF7B12-FC39-4592-87A0-DAB5A82B9EA6}"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3652-7ADB-4C39-B5AC-2634181AB2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3000"/>
                <a:satMod val="110000"/>
              </a:schemeClr>
              <a:schemeClr val="bg2">
                <a:tint val="60000"/>
                <a:satMod val="425000"/>
              </a:schemeClr>
            </a:duotone>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BF7B12-FC39-4592-87A0-DAB5A82B9EA6}" type="datetimeFigureOut">
              <a:rPr lang="en-US" smtClean="0"/>
              <a:t>10/30/2017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CDF3652-7ADB-4C39-B5AC-2634181AB22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solidFill>
            <a:schemeClr val="accent2">
              <a:lumMod val="20000"/>
              <a:lumOff val="80000"/>
            </a:schemeClr>
          </a:solidFill>
          <a:effectLst>
            <a:outerShdw blurRad="114300" dist="101600" dir="2700000" algn="tl" rotWithShape="0">
              <a:srgbClr val="000000">
                <a:alpha val="40000"/>
              </a:srgbClr>
            </a:outerShdw>
          </a:effectLst>
          <a:latin typeface="Byington" panose="02000505080000020003"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effectLst>
            <a:outerShdw blurRad="38100" dist="38100" dir="2700000" algn="tl">
              <a:srgbClr val="000000">
                <a:alpha val="43137"/>
              </a:srgbClr>
            </a:outerShdw>
          </a:effectLst>
          <a:latin typeface="Calibri" panose="020F0502020204030204" pitchFamily="34" charset="0"/>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effectLst>
            <a:outerShdw blurRad="38100" dist="38100" dir="2700000" algn="tl">
              <a:srgbClr val="000000">
                <a:alpha val="43137"/>
              </a:srgbClr>
            </a:outerShdw>
          </a:effectLst>
          <a:latin typeface="Calibri" panose="020F0502020204030204" pitchFamily="34" charset="0"/>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effectLst>
            <a:outerShdw blurRad="38100" dist="38100" dir="2700000" algn="tl">
              <a:srgbClr val="000000">
                <a:alpha val="43137"/>
              </a:srgbClr>
            </a:outerShdw>
          </a:effectLst>
          <a:latin typeface="Calibri" panose="020F0502020204030204" pitchFamily="34" charset="0"/>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effectLst>
            <a:outerShdw blurRad="38100" dist="38100" dir="2700000" algn="tl">
              <a:srgbClr val="000000">
                <a:alpha val="43137"/>
              </a:srgbClr>
            </a:outerShdw>
          </a:effectLst>
          <a:latin typeface="Calibri" panose="020F0502020204030204" pitchFamily="34" charset="0"/>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effectLst>
            <a:outerShdw blurRad="38100" dist="38100" dir="2700000" algn="tl">
              <a:srgbClr val="000000">
                <a:alpha val="43137"/>
              </a:srgbClr>
            </a:outerShdw>
          </a:effectLst>
          <a:latin typeface="Calibri" panose="020F0502020204030204" pitchFamily="34"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258965"/>
            <a:ext cx="5251768" cy="1828800"/>
          </a:xfrm>
        </p:spPr>
        <p:txBody>
          <a:bodyPr/>
          <a:lstStyle/>
          <a:p>
            <a:r>
              <a:rPr lang="en-US" dirty="0" smtClean="0">
                <a:solidFill>
                  <a:schemeClr val="accent2">
                    <a:lumMod val="20000"/>
                    <a:lumOff val="80000"/>
                  </a:schemeClr>
                </a:solidFill>
                <a:latin typeface="Byington" panose="02000505080000020003" pitchFamily="2" charset="0"/>
                <a:ea typeface="Microsoft Himalaya" panose="01010100010101010101" pitchFamily="2" charset="0"/>
                <a:cs typeface="Microsoft Himalaya" panose="01010100010101010101" pitchFamily="2" charset="0"/>
              </a:rPr>
              <a:t>For Love Alone</a:t>
            </a:r>
            <a:endParaRPr lang="en-US" dirty="0">
              <a:solidFill>
                <a:schemeClr val="accent2">
                  <a:lumMod val="20000"/>
                  <a:lumOff val="80000"/>
                </a:schemeClr>
              </a:solidFill>
              <a:latin typeface="Byington" panose="02000505080000020003" pitchFamily="2" charset="0"/>
              <a:ea typeface="Microsoft Himalaya" panose="01010100010101010101" pitchFamily="2" charset="0"/>
              <a:cs typeface="Microsoft Himalaya" panose="01010100010101010101" pitchFamily="2" charset="0"/>
            </a:endParaRPr>
          </a:p>
        </p:txBody>
      </p:sp>
      <p:sp>
        <p:nvSpPr>
          <p:cNvPr id="3" name="Subtitle 2"/>
          <p:cNvSpPr>
            <a:spLocks noGrp="1"/>
          </p:cNvSpPr>
          <p:nvPr>
            <p:ph type="subTitle" idx="1"/>
          </p:nvPr>
        </p:nvSpPr>
        <p:spPr>
          <a:xfrm>
            <a:off x="4038600" y="4114800"/>
            <a:ext cx="4495800" cy="1752600"/>
          </a:xfrm>
        </p:spPr>
        <p:txBody>
          <a:bodyPr>
            <a:normAutofit fontScale="92500" lnSpcReduction="10000"/>
          </a:bodyPr>
          <a:lstStyle/>
          <a:p>
            <a:r>
              <a:rPr lang="en-US" dirty="0" smtClean="0">
                <a:solidFill>
                  <a:schemeClr val="tx1"/>
                </a:solidFill>
                <a:latin typeface="Calibri" panose="020F0502020204030204" pitchFamily="34" charset="0"/>
              </a:rPr>
              <a:t>The Story of Women Religious</a:t>
            </a:r>
          </a:p>
          <a:p>
            <a:endParaRPr lang="en-US" dirty="0">
              <a:solidFill>
                <a:schemeClr val="tx1"/>
              </a:solidFill>
            </a:endParaRPr>
          </a:p>
          <a:p>
            <a:r>
              <a:rPr lang="en-US" sz="2200" dirty="0" smtClean="0">
                <a:solidFill>
                  <a:schemeClr val="tx1"/>
                </a:solidFill>
                <a:latin typeface="Calibri" panose="020F0502020204030204" pitchFamily="34" charset="0"/>
              </a:rPr>
              <a:t>Grades 5-6</a:t>
            </a:r>
            <a:endParaRPr lang="en-US" sz="2200" dirty="0">
              <a:solidFill>
                <a:schemeClr val="tx1"/>
              </a:solidFill>
              <a:latin typeface="Calibri" panose="020F0502020204030204" pitchFamily="34" charset="0"/>
            </a:endParaRPr>
          </a:p>
        </p:txBody>
      </p:sp>
      <p:pic>
        <p:nvPicPr>
          <p:cNvPr id="4" name="Picture 3" descr="http://ssvmusa.org/wp-content/uploads/2015/08/DVD-cover-For-Love-Alone201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371" y="1256244"/>
            <a:ext cx="3429000" cy="4438173"/>
          </a:xfrm>
          <a:prstGeom prst="rect">
            <a:avLst/>
          </a:prstGeom>
          <a:noFill/>
          <a:ln>
            <a:noFill/>
          </a:ln>
          <a:effectLst>
            <a:softEdge rad="63500"/>
          </a:effectLst>
        </p:spPr>
      </p:pic>
    </p:spTree>
    <p:extLst>
      <p:ext uri="{BB962C8B-B14F-4D97-AF65-F5344CB8AC3E}">
        <p14:creationId xmlns:p14="http://schemas.microsoft.com/office/powerpoint/2010/main" val="198038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04800"/>
            <a:ext cx="8229600" cy="1143000"/>
          </a:xfrm>
        </p:spPr>
        <p:txBody>
          <a:bodyPr>
            <a:normAutofit/>
          </a:bodyPr>
          <a:lstStyle/>
          <a:p>
            <a:r>
              <a:rPr lang="en-US" sz="4800" dirty="0" smtClean="0">
                <a:solidFill>
                  <a:schemeClr val="accent2">
                    <a:lumMod val="20000"/>
                    <a:lumOff val="80000"/>
                  </a:schemeClr>
                </a:solidFill>
              </a:rPr>
              <a:t>Closing Prayer</a:t>
            </a:r>
            <a:endParaRPr lang="en-US" sz="4800" dirty="0">
              <a:solidFill>
                <a:schemeClr val="accent2">
                  <a:lumMod val="20000"/>
                  <a:lumOff val="80000"/>
                </a:schemeClr>
              </a:solidFill>
            </a:endParaRPr>
          </a:p>
        </p:txBody>
      </p:sp>
      <p:sp>
        <p:nvSpPr>
          <p:cNvPr id="3" name="Content Placeholder 2"/>
          <p:cNvSpPr>
            <a:spLocks noGrp="1"/>
          </p:cNvSpPr>
          <p:nvPr>
            <p:ph idx="1"/>
          </p:nvPr>
        </p:nvSpPr>
        <p:spPr>
          <a:xfrm>
            <a:off x="457200" y="1295400"/>
            <a:ext cx="8229600" cy="5013960"/>
          </a:xfrm>
        </p:spPr>
        <p:txBody>
          <a:bodyPr>
            <a:normAutofit lnSpcReduction="10000"/>
          </a:bodyPr>
          <a:lstStyle/>
          <a:p>
            <a:r>
              <a:rPr lang="en-US" dirty="0" smtClean="0"/>
              <a:t>Options:</a:t>
            </a:r>
          </a:p>
          <a:p>
            <a:pPr lvl="1"/>
            <a:r>
              <a:rPr lang="en-US" dirty="0" smtClean="0"/>
              <a:t>Sing a verse of: Open My Eyes, The Summons, Servant Song, Song of a Servant, Here I Am Lord, Give Me Ears to Listen, etc.</a:t>
            </a:r>
          </a:p>
          <a:p>
            <a:pPr lvl="1"/>
            <a:r>
              <a:rPr lang="en-US" dirty="0" smtClean="0"/>
              <a:t>Lead a spontaneous prayer asking that our hearts will be open to respond to Jesus’ call to us.</a:t>
            </a:r>
          </a:p>
          <a:p>
            <a:pPr lvl="1"/>
            <a:r>
              <a:rPr lang="en-US" dirty="0" smtClean="0"/>
              <a:t>Pray the short prayer: “Jesus, please tell me what You want me to do with my life and I will do it.”</a:t>
            </a:r>
            <a:endParaRPr lang="en-US" dirty="0"/>
          </a:p>
        </p:txBody>
      </p:sp>
    </p:spTree>
    <p:extLst>
      <p:ext uri="{BB962C8B-B14F-4D97-AF65-F5344CB8AC3E}">
        <p14:creationId xmlns:p14="http://schemas.microsoft.com/office/powerpoint/2010/main" val="4268664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2209800"/>
            <a:ext cx="4480569" cy="1996444"/>
          </a:xfrm>
          <a:prstGeom prst="rect">
            <a:avLst/>
          </a:prstGeom>
        </p:spPr>
      </p:pic>
      <p:sp>
        <p:nvSpPr>
          <p:cNvPr id="5" name="TextBox 4"/>
          <p:cNvSpPr txBox="1"/>
          <p:nvPr/>
        </p:nvSpPr>
        <p:spPr>
          <a:xfrm>
            <a:off x="2057400" y="4648200"/>
            <a:ext cx="5410200" cy="338554"/>
          </a:xfrm>
          <a:prstGeom prst="rect">
            <a:avLst/>
          </a:prstGeom>
          <a:noFill/>
        </p:spPr>
        <p:txBody>
          <a:bodyPr wrap="square" rtlCol="0">
            <a:spAutoFit/>
          </a:bodyPr>
          <a:lstStyle/>
          <a:p>
            <a:r>
              <a:rPr lang="en-US" sz="1600" dirty="0" smtClean="0">
                <a:latin typeface="Calibri" panose="020F0502020204030204" pitchFamily="34" charset="0"/>
              </a:rPr>
              <a:t>Copyright 2017 Council of Major Superiors of Women Religious</a:t>
            </a:r>
            <a:endParaRPr lang="en-US" sz="1600" dirty="0">
              <a:latin typeface="Calibri" panose="020F0502020204030204" pitchFamily="34" charset="0"/>
            </a:endParaRPr>
          </a:p>
        </p:txBody>
      </p:sp>
    </p:spTree>
    <p:extLst>
      <p:ext uri="{BB962C8B-B14F-4D97-AF65-F5344CB8AC3E}">
        <p14:creationId xmlns:p14="http://schemas.microsoft.com/office/powerpoint/2010/main" val="1855537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10199" cy="1143000"/>
          </a:xfrm>
        </p:spPr>
        <p:txBody>
          <a:bodyPr>
            <a:normAutofit/>
          </a:bodyPr>
          <a:lstStyle/>
          <a:p>
            <a:r>
              <a:rPr lang="en-US" sz="4800" dirty="0" smtClean="0">
                <a:solidFill>
                  <a:schemeClr val="accent2">
                    <a:lumMod val="20000"/>
                    <a:lumOff val="80000"/>
                  </a:schemeClr>
                </a:solidFill>
              </a:rPr>
              <a:t>Preparation</a:t>
            </a:r>
            <a:endParaRPr lang="en-US" sz="4800" dirty="0">
              <a:solidFill>
                <a:schemeClr val="accent2">
                  <a:lumMod val="20000"/>
                  <a:lumOff val="80000"/>
                </a:schemeClr>
              </a:solidFill>
            </a:endParaRPr>
          </a:p>
        </p:txBody>
      </p:sp>
      <p:sp>
        <p:nvSpPr>
          <p:cNvPr id="3" name="Content Placeholder 2"/>
          <p:cNvSpPr>
            <a:spLocks noGrp="1"/>
          </p:cNvSpPr>
          <p:nvPr>
            <p:ph idx="1"/>
          </p:nvPr>
        </p:nvSpPr>
        <p:spPr>
          <a:xfrm>
            <a:off x="0" y="1417638"/>
            <a:ext cx="8839200" cy="5211762"/>
          </a:xfrm>
        </p:spPr>
        <p:txBody>
          <a:bodyPr>
            <a:normAutofit/>
          </a:bodyPr>
          <a:lstStyle/>
          <a:p>
            <a:r>
              <a:rPr lang="en-US" dirty="0" smtClean="0"/>
              <a:t>Read the story of the woman			 who anointed Jesus (Mark 14:3-9)</a:t>
            </a:r>
          </a:p>
          <a:p>
            <a:pPr lvl="1"/>
            <a:r>
              <a:rPr lang="en-US" dirty="0" smtClean="0"/>
              <a:t>Why did she “waste” a whole jar of perfume on Jesus?  Was it a waste?</a:t>
            </a:r>
          </a:p>
          <a:p>
            <a:pPr lvl="1"/>
            <a:r>
              <a:rPr lang="en-US" dirty="0" smtClean="0"/>
              <a:t>Who complained that this gift she gave should have been given to the poor?</a:t>
            </a:r>
          </a:p>
          <a:p>
            <a:pPr lvl="1"/>
            <a:r>
              <a:rPr lang="en-US" dirty="0" smtClean="0"/>
              <a:t>When a Sister enters a religious community, many people think she is wasting her life.  What do you think?</a:t>
            </a:r>
          </a:p>
        </p:txBody>
      </p:sp>
      <p:pic>
        <p:nvPicPr>
          <p:cNvPr id="1026" name="Picture 2" descr="https://beyondstones.files.wordpress.com/2015/02/washing-feet-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52400"/>
            <a:ext cx="2478617" cy="1858962"/>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270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beyondstones.files.wordpress.com/2015/02/washing-feet-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727017" cy="654526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00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lumMod val="20000"/>
                    <a:lumOff val="80000"/>
                  </a:schemeClr>
                </a:solidFill>
              </a:rPr>
              <a:t>Vocabulary</a:t>
            </a:r>
            <a:endParaRPr lang="en-US" sz="4800" dirty="0">
              <a:solidFill>
                <a:schemeClr val="accent2">
                  <a:lumMod val="20000"/>
                  <a:lumOff val="80000"/>
                </a:schemeClr>
              </a:solidFill>
            </a:endParaRPr>
          </a:p>
        </p:txBody>
      </p:sp>
      <p:sp>
        <p:nvSpPr>
          <p:cNvPr id="3" name="Content Placeholder 2"/>
          <p:cNvSpPr>
            <a:spLocks noGrp="1"/>
          </p:cNvSpPr>
          <p:nvPr>
            <p:ph idx="1"/>
          </p:nvPr>
        </p:nvSpPr>
        <p:spPr>
          <a:xfrm>
            <a:off x="304800" y="1524000"/>
            <a:ext cx="8382000" cy="4953000"/>
          </a:xfrm>
        </p:spPr>
        <p:txBody>
          <a:bodyPr>
            <a:normAutofit fontScale="92500" lnSpcReduction="10000"/>
          </a:bodyPr>
          <a:lstStyle/>
          <a:p>
            <a:r>
              <a:rPr lang="en-US" dirty="0">
                <a:solidFill>
                  <a:schemeClr val="accent2">
                    <a:lumMod val="40000"/>
                    <a:lumOff val="60000"/>
                  </a:schemeClr>
                </a:solidFill>
              </a:rPr>
              <a:t>Vocation</a:t>
            </a:r>
            <a:r>
              <a:rPr lang="en-US" dirty="0" smtClean="0">
                <a:solidFill>
                  <a:srgbClr val="54A2E2"/>
                </a:solidFill>
              </a:rPr>
              <a:t> </a:t>
            </a:r>
            <a:r>
              <a:rPr lang="en-US" dirty="0" smtClean="0"/>
              <a:t>– a call from God to follow Him in a specific manner that takes all of the love and energy you have and is best for your happiness.</a:t>
            </a:r>
          </a:p>
          <a:p>
            <a:r>
              <a:rPr lang="en-US" dirty="0">
                <a:solidFill>
                  <a:schemeClr val="accent2">
                    <a:lumMod val="40000"/>
                    <a:lumOff val="60000"/>
                  </a:schemeClr>
                </a:solidFill>
              </a:rPr>
              <a:t>Religious life </a:t>
            </a:r>
            <a:r>
              <a:rPr lang="en-US" dirty="0" smtClean="0"/>
              <a:t>– a form of life where a man or woman </a:t>
            </a:r>
            <a:r>
              <a:rPr lang="en-US" dirty="0" smtClean="0">
                <a:solidFill>
                  <a:srgbClr val="90CAD0"/>
                </a:solidFill>
              </a:rPr>
              <a:t>vows</a:t>
            </a:r>
            <a:r>
              <a:rPr lang="en-US" dirty="0" smtClean="0"/>
              <a:t> chastity, poverty and obedience to God, lives in a </a:t>
            </a:r>
            <a:r>
              <a:rPr lang="en-US" dirty="0" smtClean="0">
                <a:solidFill>
                  <a:srgbClr val="90CAD0"/>
                </a:solidFill>
              </a:rPr>
              <a:t>community</a:t>
            </a:r>
            <a:r>
              <a:rPr lang="en-US" dirty="0" smtClean="0"/>
              <a:t> and serves the Church in an </a:t>
            </a:r>
            <a:r>
              <a:rPr lang="en-US" dirty="0" smtClean="0">
                <a:solidFill>
                  <a:srgbClr val="90CAD0"/>
                </a:solidFill>
              </a:rPr>
              <a:t>apostolate</a:t>
            </a:r>
            <a:r>
              <a:rPr lang="en-US" dirty="0" smtClean="0"/>
              <a:t>.</a:t>
            </a:r>
          </a:p>
          <a:p>
            <a:r>
              <a:rPr lang="en-US" dirty="0">
                <a:solidFill>
                  <a:schemeClr val="accent2">
                    <a:lumMod val="40000"/>
                    <a:lumOff val="60000"/>
                  </a:schemeClr>
                </a:solidFill>
              </a:rPr>
              <a:t>Apostolate</a:t>
            </a:r>
            <a:r>
              <a:rPr lang="en-US" dirty="0" smtClean="0"/>
              <a:t> – a form of service in the Church (teaching, nursing, social work, etc.) </a:t>
            </a:r>
            <a:endParaRPr lang="en-US" dirty="0"/>
          </a:p>
        </p:txBody>
      </p:sp>
    </p:spTree>
    <p:extLst>
      <p:ext uri="{BB962C8B-B14F-4D97-AF65-F5344CB8AC3E}">
        <p14:creationId xmlns:p14="http://schemas.microsoft.com/office/powerpoint/2010/main" val="1408611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800" dirty="0" smtClean="0"/>
              <a:t>Vocabulary</a:t>
            </a:r>
            <a:endParaRPr lang="en-US" sz="4800" dirty="0"/>
          </a:p>
        </p:txBody>
      </p:sp>
      <p:sp>
        <p:nvSpPr>
          <p:cNvPr id="3" name="Content Placeholder 2"/>
          <p:cNvSpPr>
            <a:spLocks noGrp="1"/>
          </p:cNvSpPr>
          <p:nvPr>
            <p:ph idx="1"/>
          </p:nvPr>
        </p:nvSpPr>
        <p:spPr>
          <a:xfrm>
            <a:off x="304800" y="1371600"/>
            <a:ext cx="8382000" cy="4953000"/>
          </a:xfrm>
        </p:spPr>
        <p:txBody>
          <a:bodyPr>
            <a:normAutofit fontScale="92500" lnSpcReduction="10000"/>
          </a:bodyPr>
          <a:lstStyle/>
          <a:p>
            <a:r>
              <a:rPr lang="en-US" dirty="0">
                <a:solidFill>
                  <a:schemeClr val="accent2">
                    <a:lumMod val="40000"/>
                    <a:lumOff val="60000"/>
                  </a:schemeClr>
                </a:solidFill>
              </a:rPr>
              <a:t>Vow</a:t>
            </a:r>
            <a:r>
              <a:rPr lang="en-US" dirty="0" smtClean="0"/>
              <a:t> – a solemn, life-long promise made to God or another person.</a:t>
            </a:r>
          </a:p>
          <a:p>
            <a:r>
              <a:rPr lang="en-US" dirty="0">
                <a:solidFill>
                  <a:schemeClr val="accent2">
                    <a:lumMod val="40000"/>
                    <a:lumOff val="60000"/>
                  </a:schemeClr>
                </a:solidFill>
              </a:rPr>
              <a:t>Chastity</a:t>
            </a:r>
            <a:r>
              <a:rPr lang="en-US" dirty="0" smtClean="0"/>
              <a:t> – the vow that says I give my deepest love to God in an exclusive way.</a:t>
            </a:r>
          </a:p>
          <a:p>
            <a:r>
              <a:rPr lang="en-US" dirty="0">
                <a:solidFill>
                  <a:schemeClr val="accent2">
                    <a:lumMod val="40000"/>
                    <a:lumOff val="60000"/>
                  </a:schemeClr>
                </a:solidFill>
              </a:rPr>
              <a:t>Poverty</a:t>
            </a:r>
            <a:r>
              <a:rPr lang="en-US" dirty="0" smtClean="0"/>
              <a:t> – the vow that says I will not own any goods on earth because I have the treasure of living for God.</a:t>
            </a:r>
          </a:p>
          <a:p>
            <a:r>
              <a:rPr lang="en-US" dirty="0" smtClean="0">
                <a:solidFill>
                  <a:schemeClr val="accent2">
                    <a:lumMod val="40000"/>
                    <a:lumOff val="60000"/>
                  </a:schemeClr>
                </a:solidFill>
              </a:rPr>
              <a:t>Obedience</a:t>
            </a:r>
            <a:r>
              <a:rPr lang="en-US" dirty="0" smtClean="0"/>
              <a:t> – the vow that says I will choose freely to obey God through the authority of a superior/leader of a community. </a:t>
            </a:r>
            <a:endParaRPr lang="en-US" dirty="0"/>
          </a:p>
        </p:txBody>
      </p:sp>
    </p:spTree>
    <p:extLst>
      <p:ext uri="{BB962C8B-B14F-4D97-AF65-F5344CB8AC3E}">
        <p14:creationId xmlns:p14="http://schemas.microsoft.com/office/powerpoint/2010/main" val="418563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76200"/>
            <a:ext cx="8229600" cy="1143000"/>
          </a:xfrm>
        </p:spPr>
        <p:txBody>
          <a:bodyPr>
            <a:normAutofit/>
          </a:bodyPr>
          <a:lstStyle/>
          <a:p>
            <a:r>
              <a:rPr lang="en-US" sz="4800" dirty="0" smtClean="0">
                <a:solidFill>
                  <a:schemeClr val="accent2">
                    <a:lumMod val="40000"/>
                    <a:lumOff val="60000"/>
                  </a:schemeClr>
                </a:solidFill>
              </a:rPr>
              <a:t>Questions to Consider</a:t>
            </a:r>
            <a:endParaRPr lang="en-US" sz="4800" dirty="0">
              <a:solidFill>
                <a:schemeClr val="accent2">
                  <a:lumMod val="40000"/>
                  <a:lumOff val="60000"/>
                </a:schemeClr>
              </a:solidFill>
            </a:endParaRPr>
          </a:p>
        </p:txBody>
      </p:sp>
      <p:sp>
        <p:nvSpPr>
          <p:cNvPr id="3" name="Content Placeholder 2"/>
          <p:cNvSpPr>
            <a:spLocks noGrp="1"/>
          </p:cNvSpPr>
          <p:nvPr>
            <p:ph idx="1"/>
          </p:nvPr>
        </p:nvSpPr>
        <p:spPr>
          <a:xfrm>
            <a:off x="457200" y="1066800"/>
            <a:ext cx="8229600" cy="5689600"/>
          </a:xfrm>
        </p:spPr>
        <p:txBody>
          <a:bodyPr>
            <a:normAutofit fontScale="92500" lnSpcReduction="10000"/>
          </a:bodyPr>
          <a:lstStyle/>
          <a:p>
            <a:r>
              <a:rPr lang="en-US" dirty="0" smtClean="0"/>
              <a:t>Why does someone become a Sister?</a:t>
            </a:r>
          </a:p>
          <a:p>
            <a:r>
              <a:rPr lang="en-US" dirty="0" smtClean="0"/>
              <a:t>What kind of families do Sisters come from?</a:t>
            </a:r>
          </a:p>
          <a:p>
            <a:r>
              <a:rPr lang="en-US" dirty="0" smtClean="0"/>
              <a:t>Why did one Sister wonder if Jesus would be “enough?”  What do you think she meant by that?</a:t>
            </a:r>
          </a:p>
          <a:p>
            <a:r>
              <a:rPr lang="en-US" dirty="0" smtClean="0"/>
              <a:t>What apostolates did you see the Sisters engaged in?</a:t>
            </a:r>
          </a:p>
          <a:p>
            <a:r>
              <a:rPr lang="en-US" dirty="0" smtClean="0"/>
              <a:t>How is a religious community like a family?</a:t>
            </a:r>
          </a:p>
          <a:p>
            <a:r>
              <a:rPr lang="en-US" dirty="0" smtClean="0"/>
              <a:t>Do Sisters need to give up their love and desires when they become Sisters?</a:t>
            </a:r>
          </a:p>
          <a:p>
            <a:pPr marL="137160" indent="0" algn="ctr">
              <a:buNone/>
            </a:pPr>
            <a:r>
              <a:rPr lang="en-US" i="1" dirty="0" smtClean="0">
                <a:solidFill>
                  <a:schemeClr val="accent2">
                    <a:lumMod val="40000"/>
                    <a:lumOff val="60000"/>
                  </a:schemeClr>
                </a:solidFill>
              </a:rPr>
              <a:t>(watch video, then discuss questions)</a:t>
            </a:r>
            <a:endParaRPr lang="en-US" i="1" dirty="0">
              <a:solidFill>
                <a:schemeClr val="accent2">
                  <a:lumMod val="40000"/>
                  <a:lumOff val="60000"/>
                </a:schemeClr>
              </a:solidFill>
            </a:endParaRPr>
          </a:p>
        </p:txBody>
      </p:sp>
    </p:spTree>
    <p:extLst>
      <p:ext uri="{BB962C8B-B14F-4D97-AF65-F5344CB8AC3E}">
        <p14:creationId xmlns:p14="http://schemas.microsoft.com/office/powerpoint/2010/main" val="526213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9050"/>
            <a:ext cx="8229600" cy="1143000"/>
          </a:xfrm>
        </p:spPr>
        <p:txBody>
          <a:bodyPr/>
          <a:lstStyle/>
          <a:p>
            <a:r>
              <a:rPr lang="en-US" dirty="0" smtClean="0"/>
              <a:t>My Vocation</a:t>
            </a:r>
            <a:endParaRPr lang="en-US" dirty="0"/>
          </a:p>
        </p:txBody>
      </p:sp>
      <p:sp>
        <p:nvSpPr>
          <p:cNvPr id="3" name="Content Placeholder 2"/>
          <p:cNvSpPr>
            <a:spLocks noGrp="1"/>
          </p:cNvSpPr>
          <p:nvPr>
            <p:ph idx="1"/>
          </p:nvPr>
        </p:nvSpPr>
        <p:spPr>
          <a:xfrm>
            <a:off x="457200" y="1310640"/>
            <a:ext cx="8229600" cy="5166360"/>
          </a:xfrm>
        </p:spPr>
        <p:txBody>
          <a:bodyPr>
            <a:normAutofit lnSpcReduction="10000"/>
          </a:bodyPr>
          <a:lstStyle/>
          <a:p>
            <a:r>
              <a:rPr lang="en-US" dirty="0" smtClean="0">
                <a:solidFill>
                  <a:schemeClr val="accent2">
                    <a:lumMod val="40000"/>
                    <a:lumOff val="60000"/>
                  </a:schemeClr>
                </a:solidFill>
              </a:rPr>
              <a:t>A vocation is a call from God.  </a:t>
            </a:r>
            <a:r>
              <a:rPr lang="en-US" dirty="0" smtClean="0"/>
              <a:t>Every human person is called to holiness, but also has a specific vocation.  Many of you will be called to be married, but some of you will be called to be priests or Sisters.</a:t>
            </a:r>
          </a:p>
          <a:p>
            <a:r>
              <a:rPr lang="en-US" dirty="0" smtClean="0"/>
              <a:t>You don’t need to know your vocation right now, but it’s never too early to start praying about it and asking God what He wants for you!</a:t>
            </a:r>
            <a:endParaRPr lang="en-US" dirty="0"/>
          </a:p>
        </p:txBody>
      </p:sp>
    </p:spTree>
    <p:extLst>
      <p:ext uri="{BB962C8B-B14F-4D97-AF65-F5344CB8AC3E}">
        <p14:creationId xmlns:p14="http://schemas.microsoft.com/office/powerpoint/2010/main" val="3200073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and Journal</a:t>
            </a:r>
            <a:endParaRPr lang="en-US" dirty="0"/>
          </a:p>
        </p:txBody>
      </p:sp>
      <p:sp>
        <p:nvSpPr>
          <p:cNvPr id="3" name="Content Placeholder 2"/>
          <p:cNvSpPr>
            <a:spLocks noGrp="1"/>
          </p:cNvSpPr>
          <p:nvPr>
            <p:ph idx="1"/>
          </p:nvPr>
        </p:nvSpPr>
        <p:spPr>
          <a:xfrm>
            <a:off x="457200" y="1524000"/>
            <a:ext cx="8229600" cy="5029200"/>
          </a:xfrm>
        </p:spPr>
        <p:txBody>
          <a:bodyPr>
            <a:normAutofit fontScale="92500" lnSpcReduction="20000"/>
          </a:bodyPr>
          <a:lstStyle/>
          <a:p>
            <a:r>
              <a:rPr lang="en-US" dirty="0" smtClean="0"/>
              <a:t>Close your eyes and picture Jesus.  Imagine you are sitting next to Him.  He puts His arm around you and looks into your eyes with love.  Take a few minutes to just soak in His love.  Then ask Him what vocation He has in mind for you.  Just listen first, then feel free to ask Him questions.  Close your time by quietly resting your head on His chest and just listening to His Heart.</a:t>
            </a:r>
          </a:p>
          <a:p>
            <a:r>
              <a:rPr lang="en-US" dirty="0" smtClean="0"/>
              <a:t>Journal for a few minutes and describe what your prayer was like.</a:t>
            </a:r>
            <a:endParaRPr lang="en-US" dirty="0"/>
          </a:p>
        </p:txBody>
      </p:sp>
    </p:spTree>
    <p:extLst>
      <p:ext uri="{BB962C8B-B14F-4D97-AF65-F5344CB8AC3E}">
        <p14:creationId xmlns:p14="http://schemas.microsoft.com/office/powerpoint/2010/main" val="908173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
            <a:ext cx="8229600" cy="1143000"/>
          </a:xfrm>
        </p:spPr>
        <p:txBody>
          <a:bodyPr/>
          <a:lstStyle/>
          <a:p>
            <a:r>
              <a:rPr lang="en-US" dirty="0" smtClean="0"/>
              <a:t>Activity</a:t>
            </a:r>
            <a:endParaRPr lang="en-US" dirty="0"/>
          </a:p>
        </p:txBody>
      </p:sp>
      <p:sp>
        <p:nvSpPr>
          <p:cNvPr id="3" name="Content Placeholder 2"/>
          <p:cNvSpPr>
            <a:spLocks noGrp="1"/>
          </p:cNvSpPr>
          <p:nvPr>
            <p:ph idx="1"/>
          </p:nvPr>
        </p:nvSpPr>
        <p:spPr>
          <a:xfrm>
            <a:off x="457200" y="1417638"/>
            <a:ext cx="8229600" cy="4891722"/>
          </a:xfrm>
        </p:spPr>
        <p:txBody>
          <a:bodyPr>
            <a:normAutofit fontScale="92500"/>
          </a:bodyPr>
          <a:lstStyle/>
          <a:p>
            <a:r>
              <a:rPr lang="en-US" dirty="0" smtClean="0"/>
              <a:t>Look online at the CMSWR website showing a list of religious communities in the </a:t>
            </a:r>
            <a:r>
              <a:rPr lang="en-US" dirty="0"/>
              <a:t>US. </a:t>
            </a:r>
            <a:r>
              <a:rPr lang="en-US" dirty="0">
                <a:solidFill>
                  <a:schemeClr val="accent2">
                    <a:lumMod val="40000"/>
                    <a:lumOff val="60000"/>
                  </a:schemeClr>
                </a:solidFill>
              </a:rPr>
              <a:t>https://cmswr.org/about/member-communities/</a:t>
            </a:r>
            <a:endParaRPr lang="en-US" dirty="0" smtClean="0">
              <a:solidFill>
                <a:schemeClr val="accent2">
                  <a:lumMod val="40000"/>
                  <a:lumOff val="60000"/>
                </a:schemeClr>
              </a:solidFill>
            </a:endParaRPr>
          </a:p>
          <a:p>
            <a:r>
              <a:rPr lang="en-US" dirty="0" smtClean="0"/>
              <a:t>Choose one community and write to them, asking 3-5 appropriate questions.</a:t>
            </a:r>
          </a:p>
          <a:p>
            <a:r>
              <a:rPr lang="en-US" dirty="0" smtClean="0"/>
              <a:t>Share with them what you thought of the video and thank them for giving their life to Jesus and His Church.</a:t>
            </a:r>
            <a:endParaRPr lang="en-US" dirty="0"/>
          </a:p>
        </p:txBody>
      </p:sp>
    </p:spTree>
    <p:extLst>
      <p:ext uri="{BB962C8B-B14F-4D97-AF65-F5344CB8AC3E}">
        <p14:creationId xmlns:p14="http://schemas.microsoft.com/office/powerpoint/2010/main" val="3566113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4D7074BFB4DA44A069FBF5A9C8F16C" ma:contentTypeVersion="6" ma:contentTypeDescription="Create a new document." ma:contentTypeScope="" ma:versionID="4212e1f7008484316a0815cf5dc36baa">
  <xsd:schema xmlns:xsd="http://www.w3.org/2001/XMLSchema" xmlns:xs="http://www.w3.org/2001/XMLSchema" xmlns:p="http://schemas.microsoft.com/office/2006/metadata/properties" xmlns:ns2="06e81e7c-b4f3-446f-8690-2ce8067e372e" xmlns:ns3="b09e5f9d-ac35-45a3-956c-a9e2add86395" targetNamespace="http://schemas.microsoft.com/office/2006/metadata/properties" ma:root="true" ma:fieldsID="ee3548dc44f5bd008464ca81a8e0db83" ns2:_="" ns3:_="">
    <xsd:import namespace="06e81e7c-b4f3-446f-8690-2ce8067e372e"/>
    <xsd:import namespace="b09e5f9d-ac35-45a3-956c-a9e2add8639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81e7c-b4f3-446f-8690-2ce8067e372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09e5f9d-ac35-45a3-956c-a9e2add8639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7DAC8E-36D9-432D-9B78-54E52E348622}">
  <ds:schemaRefs>
    <ds:schemaRef ds:uri="http://schemas.microsoft.com/sharepoint/v3/contenttype/forms"/>
  </ds:schemaRefs>
</ds:datastoreItem>
</file>

<file path=customXml/itemProps2.xml><?xml version="1.0" encoding="utf-8"?>
<ds:datastoreItem xmlns:ds="http://schemas.openxmlformats.org/officeDocument/2006/customXml" ds:itemID="{60071A14-5EF2-4277-AE76-48CDFB12D7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e81e7c-b4f3-446f-8690-2ce8067e372e"/>
    <ds:schemaRef ds:uri="b09e5f9d-ac35-45a3-956c-a9e2add863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BA69D2-10CC-460B-8390-EC082EFD9362}">
  <ds:schemaRefs>
    <ds:schemaRef ds:uri="http://schemas.microsoft.com/office/infopath/2007/PartnerControls"/>
    <ds:schemaRef ds:uri="06e81e7c-b4f3-446f-8690-2ce8067e372e"/>
    <ds:schemaRef ds:uri="http://purl.org/dc/dcmitype/"/>
    <ds:schemaRef ds:uri="http://purl.org/dc/elements/1.1/"/>
    <ds:schemaRef ds:uri="http://schemas.openxmlformats.org/package/2006/metadata/core-properties"/>
    <ds:schemaRef ds:uri="http://purl.org/dc/terms/"/>
    <ds:schemaRef ds:uri="b09e5f9d-ac35-45a3-956c-a9e2add86395"/>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TM04033929[[fn=Slate]]</Template>
  <TotalTime>1009</TotalTime>
  <Words>585</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For Love Alone</vt:lpstr>
      <vt:lpstr>Preparation</vt:lpstr>
      <vt:lpstr>PowerPoint Presentation</vt:lpstr>
      <vt:lpstr>Vocabulary</vt:lpstr>
      <vt:lpstr>Vocabulary</vt:lpstr>
      <vt:lpstr>Questions to Consider</vt:lpstr>
      <vt:lpstr>My Vocation</vt:lpstr>
      <vt:lpstr>Prayer and Journal</vt:lpstr>
      <vt:lpstr>Activity</vt:lpstr>
      <vt:lpstr>Closing Prayer</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Love Alone</dc:title>
  <dc:creator>CMSWR Communications</dc:creator>
  <cp:lastModifiedBy>Sister Lucia Marie</cp:lastModifiedBy>
  <cp:revision>8</cp:revision>
  <dcterms:created xsi:type="dcterms:W3CDTF">2017-10-25T20:25:04Z</dcterms:created>
  <dcterms:modified xsi:type="dcterms:W3CDTF">2017-10-30T17:48:03Z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0x010100344D7074BFB4DA44A069FBF5A9C8F16C</vt:lpwstr>
  </property>
</Properties>
</file>